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0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9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5169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31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0820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26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8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6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2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4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6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3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1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3C420-8065-4249-B7CD-86FC15DDBEF3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F0A7597-5F69-4195-8BD6-60839D8C9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9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195056"/>
            <a:ext cx="96124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GIAO TIẾP BẰNG NGÔN 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- LUYỆN TẬP</a:t>
            </a:r>
            <a:endParaRPr 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8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55" y="109184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pPr marL="0" indent="0" algn="just">
              <a:buNone/>
            </a:pPr>
            <a:r>
              <a:rPr lang="vi-VN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phiên vai người nói và vai ngưòi nghe giữa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 </a:t>
            </a:r>
            <a:r>
              <a:rPr lang="vi-VN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ghẻ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ục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 thâm độc của mụ dì ghẻ ở câu nói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(cách nói) lừa gạt hai lần của mụ.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Nết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 thà, hiền hậu của Tấm thể hiện qua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và qua hành động.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71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1640838" y="601312"/>
            <a:ext cx="8801383" cy="7337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Thế nào là hoạt động giao tiếp bằng ngôn ngữ?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94663" y="1752599"/>
            <a:ext cx="4941711" cy="995363"/>
          </a:xfrm>
          <a:prstGeom prst="ribbon2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88817" y="3165472"/>
            <a:ext cx="8753404" cy="2241906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1732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13378" y="426617"/>
            <a:ext cx="6237111" cy="8382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Quá trình của hoạt động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>
            <a:stCxn id="4" idx="2"/>
            <a:endCxn id="7" idx="0"/>
          </p:cNvCxnSpPr>
          <p:nvPr/>
        </p:nvCxnSpPr>
        <p:spPr>
          <a:xfrm flipH="1">
            <a:off x="3467100" y="1264817"/>
            <a:ext cx="2264834" cy="1039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endCxn id="8" idx="0"/>
          </p:cNvCxnSpPr>
          <p:nvPr/>
        </p:nvCxnSpPr>
        <p:spPr>
          <a:xfrm>
            <a:off x="5981700" y="1219201"/>
            <a:ext cx="2085594" cy="10847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905000" y="2303907"/>
            <a:ext cx="3124200" cy="68580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05194" y="2303907"/>
            <a:ext cx="3124200" cy="68580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5029200" y="2080071"/>
            <a:ext cx="1475994" cy="1062036"/>
          </a:xfrm>
          <a:prstGeom prst="left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>
          <a:xfrm>
            <a:off x="8067294" y="2989707"/>
            <a:ext cx="0" cy="6080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905000" y="3597783"/>
            <a:ext cx="3124200" cy="792861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505194" y="3595116"/>
            <a:ext cx="3124200" cy="79552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905000" y="4983480"/>
            <a:ext cx="3124200" cy="99060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tin</a:t>
            </a:r>
          </a:p>
        </p:txBody>
      </p:sp>
      <p:cxnSp>
        <p:nvCxnSpPr>
          <p:cNvPr id="14" name="Straight Arrow Connector 13"/>
          <p:cNvCxnSpPr>
            <a:stCxn id="11" idx="2"/>
          </p:cNvCxnSpPr>
          <p:nvPr/>
        </p:nvCxnSpPr>
        <p:spPr>
          <a:xfrm>
            <a:off x="3467100" y="4390643"/>
            <a:ext cx="0" cy="56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6505194" y="4978908"/>
            <a:ext cx="3124200" cy="95554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tin</a:t>
            </a:r>
          </a:p>
        </p:txBody>
      </p:sp>
      <p:cxnSp>
        <p:nvCxnSpPr>
          <p:cNvPr id="16" name="Straight Arrow Connector 15"/>
          <p:cNvCxnSpPr>
            <a:stCxn id="12" idx="2"/>
            <a:endCxn id="15" idx="0"/>
          </p:cNvCxnSpPr>
          <p:nvPr/>
        </p:nvCxnSpPr>
        <p:spPr>
          <a:xfrm>
            <a:off x="8067294" y="4390644"/>
            <a:ext cx="0" cy="5882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467100" y="2989708"/>
            <a:ext cx="0" cy="6080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76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eparation 3"/>
          <p:cNvSpPr/>
          <p:nvPr/>
        </p:nvSpPr>
        <p:spPr>
          <a:xfrm>
            <a:off x="4253289" y="1988840"/>
            <a:ext cx="3528392" cy="2376264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GIAO TIẾP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662625" y="4941168"/>
            <a:ext cx="2232248" cy="1800200"/>
          </a:xfrm>
          <a:prstGeom prst="wedgeRoundRectCallout">
            <a:avLst>
              <a:gd name="adj1" fmla="val 53648"/>
              <a:gd name="adj2" fmla="val -8158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TIỆN GIAO TIẾP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1546501" y="2780928"/>
            <a:ext cx="2232248" cy="1800200"/>
          </a:xfrm>
          <a:prstGeom prst="wedgeRoundRectCallout">
            <a:avLst>
              <a:gd name="adj1" fmla="val 72986"/>
              <a:gd name="adj2" fmla="val -2680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THỨC </a:t>
            </a:r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TIẾP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8200" y="188640"/>
            <a:ext cx="2743200" cy="15639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Các nhân tố của hoạt động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2027125" y="188640"/>
            <a:ext cx="2232248" cy="1800200"/>
          </a:xfrm>
          <a:prstGeom prst="wedgeRoundRectCallout">
            <a:avLst>
              <a:gd name="adj1" fmla="val 69683"/>
              <a:gd name="adj2" fmla="val 7642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VẬT GIAO TIẾP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7723077" y="169590"/>
            <a:ext cx="2232248" cy="1800200"/>
          </a:xfrm>
          <a:prstGeom prst="wedgeRoundRectCallout">
            <a:avLst>
              <a:gd name="adj1" fmla="val -71486"/>
              <a:gd name="adj2" fmla="val 7335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CẢNH GIAO TIẾP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8407177" y="2610445"/>
            <a:ext cx="2232248" cy="1800200"/>
          </a:xfrm>
          <a:prstGeom prst="wedgeRoundRectCallout">
            <a:avLst>
              <a:gd name="adj1" fmla="val -79635"/>
              <a:gd name="adj2" fmla="val -16969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GIAO TIẾP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7670286" y="4941168"/>
            <a:ext cx="2232248" cy="1800200"/>
          </a:xfrm>
          <a:prstGeom prst="wedgeRoundRectCallout">
            <a:avLst>
              <a:gd name="adj1" fmla="val -77708"/>
              <a:gd name="adj2" fmla="val -8095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</a:t>
            </a:r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TIẾP</a:t>
            </a:r>
          </a:p>
        </p:txBody>
      </p:sp>
    </p:spTree>
    <p:extLst>
      <p:ext uri="{BB962C8B-B14F-4D97-AF65-F5344CB8AC3E}">
        <p14:creationId xmlns:p14="http://schemas.microsoft.com/office/powerpoint/2010/main" val="245970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132" y="3775850"/>
            <a:ext cx="113679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vật giao tiếp trong bài ca dao trên là một chàng trai và một cô gái, đều còn trẻ tuổi.</a:t>
            </a:r>
          </a:p>
          <a:p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b.Thời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điểm: </a:t>
            </a:r>
            <a:r>
              <a:rPr lang="vi-VN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 </a:t>
            </a:r>
            <a:r>
              <a:rPr lang="vi-V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trăng </a:t>
            </a:r>
            <a:r>
              <a:rPr lang="vi-VN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điểm thích hợp và lí tưởng cho những cuộc chuyện trò, bày tỏ tâm tình của các đôi nam nữ.</a:t>
            </a:r>
          </a:p>
          <a:p>
            <a:pPr algn="just"/>
            <a:endParaRPr lang="en-US" sz="3200" dirty="0">
              <a:solidFill>
                <a:srgbClr val="0000CC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2888" y="563888"/>
            <a:ext cx="2799645" cy="1208467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1: sgk/20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67994" y="53622"/>
            <a:ext cx="4910667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3364089" y="1365400"/>
            <a:ext cx="6266745" cy="2156733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 trăng thanh anh mới hỏi nàng:</a:t>
            </a:r>
          </a:p>
          <a:p>
            <a:pPr algn="ctr" eaLnBrk="1" hangingPunct="1"/>
            <a:r>
              <a:rPr lang="en-US" alt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non đủ lá đan sàng được chăng?</a:t>
            </a:r>
          </a:p>
          <a:p>
            <a:pPr algn="r" eaLnBrk="1" hangingPunct="1"/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(Ca dao)</a:t>
            </a:r>
          </a:p>
        </p:txBody>
      </p:sp>
    </p:spTree>
    <p:extLst>
      <p:ext uri="{BB962C8B-B14F-4D97-AF65-F5344CB8AC3E}">
        <p14:creationId xmlns:p14="http://schemas.microsoft.com/office/powerpoint/2010/main" val="380755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756" y="787046"/>
            <a:ext cx="10515600" cy="49025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Nhân vật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nói về:</a:t>
            </a:r>
          </a:p>
          <a:p>
            <a:pPr marL="0" indent="0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 +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non đủ lá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dùng để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 sàng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Đây chỉ là lời mào đầu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ngỏ lời với cô gái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ướm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duyên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0005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1" y="1746602"/>
            <a:ext cx="8825088" cy="4351338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vi-V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câu ca dao sau và trả </a:t>
            </a:r>
            <a:r>
              <a:rPr lang="vi-V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hỏi:</a:t>
            </a:r>
          </a:p>
          <a:p>
            <a:pPr marL="0" indent="0" algn="just" fontAlgn="base">
              <a:buNone/>
            </a:pP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vi-VN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vi-VN" sz="32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 chớ bỏ ruộng hoang</a:t>
            </a:r>
          </a:p>
          <a:p>
            <a:pPr marL="0" indent="0" algn="just" fontAlgn="base">
              <a:buNone/>
            </a:pPr>
            <a:r>
              <a:rPr lang="en-US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</a:t>
            </a:r>
            <a:r>
              <a:rPr lang="vi-VN" sz="32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 tấc đất, tấc vàng bấy nhiêu</a:t>
            </a:r>
            <a:r>
              <a:rPr lang="vi-VN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(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Đó là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ai nói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ai?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nói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vấn đề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gì?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nhằm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gì?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Tác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chọn cách nói như thế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nào?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20889" y="462289"/>
            <a:ext cx="2788355" cy="1073000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77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556" y="482247"/>
            <a:ext cx="10515600" cy="5760508"/>
          </a:xfrm>
        </p:spPr>
        <p:txBody>
          <a:bodyPr>
            <a:normAutofit lnSpcReduction="10000"/>
          </a:bodyPr>
          <a:lstStyle/>
          <a:p>
            <a:pPr marL="0" indent="0" algn="ctr" fontAlgn="base">
              <a:buNone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pPr marL="0" indent="0" algn="just" fontAlgn="base">
              <a:buNone/>
            </a:pP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dao thể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Lời của tác giả dân gian nói với tất cả mọi người, trước hết là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nghề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nông: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nghĩa phiếm chỉ.</a:t>
            </a: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Nội </a:t>
            </a:r>
            <a:r>
              <a:rPr lang="vi-V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dung: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 đai là tài sản quý (như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nên 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 bỏ ruộng hoang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(không trồng trọt).</a:t>
            </a: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Mục đích: khuyên nhủ và kêu gọi mọi người chịu khó làm việc, đừng bỏ phí đất đai.</a:t>
            </a:r>
          </a:p>
          <a:p>
            <a:pPr marL="0" indent="0" algn="just" fontAlgn="base">
              <a:buNone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Cách nói: rất chân tình (khuyên nhủ, động viên). Chú ý: từ hô gọi 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từ 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khẳng định qua cấu trúc 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nhiêu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 </a:t>
            </a:r>
            <a:r>
              <a:rPr lang="vi-VN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bấy nhiêu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97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510" y="222602"/>
            <a:ext cx="11537245" cy="651686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vi-VN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</a:t>
            </a:r>
            <a:r>
              <a:rPr lang="vi-VN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hội thoại giữa Tấm và dì ghẻ trong truyện </a:t>
            </a:r>
            <a:r>
              <a:rPr lang="vi-VN" sz="3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 </a:t>
            </a:r>
            <a:r>
              <a:rPr lang="vi-VN" sz="3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vi-VN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 </a:t>
            </a:r>
            <a:r>
              <a:rPr lang="vi-VN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được một mưu, mụ dì ghẻ bảo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Tấm:</a:t>
            </a:r>
            <a:endParaRPr 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 đây con quen trèo cau, con hãy trèo xé lấy một buồng để cúng bố.</a:t>
            </a:r>
            <a:endParaRPr 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 </a:t>
            </a:r>
            <a:r>
              <a:rPr lang="vi-VN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vâng lời trèo lên cây cau. Lúc lên đến sát buồng thì ở dưới dì ghẻ cầm dao đẵn gốc. Thấy cây rung chuyển, Tấm hỏi:</a:t>
            </a:r>
            <a:endParaRPr 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 làm gì dưới gốc cây thế ?</a:t>
            </a:r>
            <a:endParaRPr 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 cau lắm kiến, dì đuổi kiến cho nó khỏi lên đốt con.</a:t>
            </a:r>
            <a:endParaRPr 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 </a:t>
            </a:r>
            <a:r>
              <a:rPr lang="vi-VN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 chưa kịp xé cau thì cây đã đổ, Tấm ngã lộn cổ xuống ao, chết</a:t>
            </a:r>
            <a:r>
              <a:rPr lang="vi-VN" sz="3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vi-V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sự thay phiên vai giao tiếp, mục đích nói và cách nói của từng </a:t>
            </a:r>
            <a:r>
              <a:rPr lang="vi-VN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đoạn hội thoại trên.</a:t>
            </a:r>
          </a:p>
          <a:p>
            <a:pPr marL="0" indent="0" fontAlgn="base">
              <a:buNone/>
            </a:pPr>
            <a:endParaRPr 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2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145</TotalTime>
  <Words>654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Facet</vt:lpstr>
      <vt:lpstr>PowerPoint Presentation</vt:lpstr>
      <vt:lpstr>I. Thế nào là hoạt động giao tiếp bằng ngôn ngữ?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21</cp:revision>
  <dcterms:created xsi:type="dcterms:W3CDTF">2021-08-29T11:32:09Z</dcterms:created>
  <dcterms:modified xsi:type="dcterms:W3CDTF">2021-08-30T07:32:34Z</dcterms:modified>
</cp:coreProperties>
</file>